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65" r:id="rId2"/>
    <p:sldId id="362" r:id="rId3"/>
    <p:sldId id="368" r:id="rId4"/>
    <p:sldId id="364" r:id="rId5"/>
    <p:sldId id="388" r:id="rId6"/>
    <p:sldId id="389" r:id="rId7"/>
    <p:sldId id="390" r:id="rId8"/>
    <p:sldId id="395" r:id="rId9"/>
    <p:sldId id="391" r:id="rId10"/>
    <p:sldId id="392" r:id="rId11"/>
    <p:sldId id="393" r:id="rId12"/>
    <p:sldId id="394" r:id="rId13"/>
    <p:sldId id="396" r:id="rId14"/>
    <p:sldId id="397" r:id="rId15"/>
    <p:sldId id="398" r:id="rId16"/>
    <p:sldId id="378" r:id="rId17"/>
    <p:sldId id="379" r:id="rId18"/>
    <p:sldId id="381" r:id="rId19"/>
    <p:sldId id="380" r:id="rId2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96"/>
            <p14:sldId id="397"/>
            <p14:sldId id="398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/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" y="429853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Подбор архитектуры модели</a:t>
            </a: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02127"/>
              </p:ext>
            </p:extLst>
          </p:nvPr>
        </p:nvGraphicFramePr>
        <p:xfrm>
          <a:off x="122650" y="2330770"/>
          <a:ext cx="11849976" cy="2663360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Эпохи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Размер фото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Предподготовка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1280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small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0,56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0,77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large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0,59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0,61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916" y="5582233"/>
            <a:ext cx="3115563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accent6"/>
                </a:solidFill>
              </a:rPr>
              <a:t>Intel(R</a:t>
            </a:r>
            <a:r>
              <a:rPr lang="en-US" sz="1200" dirty="0">
                <a:solidFill>
                  <a:schemeClr val="accent6"/>
                </a:solidFill>
              </a:rPr>
              <a:t>) Xeon(R) CPU @ </a:t>
            </a:r>
            <a:r>
              <a:rPr lang="en-US" sz="1200" dirty="0" smtClean="0">
                <a:solidFill>
                  <a:schemeClr val="accent6"/>
                </a:solidFill>
              </a:rPr>
              <a:t>2.20GHz</a:t>
            </a:r>
            <a:r>
              <a:rPr lang="ru-RU" sz="1200" dirty="0" smtClean="0">
                <a:solidFill>
                  <a:schemeClr val="accent6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X86_64</a:t>
            </a:r>
            <a:endParaRPr lang="ru-RU" sz="1200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1200" dirty="0" smtClean="0">
                <a:solidFill>
                  <a:schemeClr val="accent6"/>
                </a:solidFill>
              </a:rPr>
              <a:t>Tesla T4  </a:t>
            </a:r>
            <a:r>
              <a:rPr lang="fr-FR" sz="1200" dirty="0" err="1">
                <a:solidFill>
                  <a:schemeClr val="accent6"/>
                </a:solidFill>
              </a:rPr>
              <a:t>Память</a:t>
            </a:r>
            <a:r>
              <a:rPr lang="fr-FR" sz="1200" dirty="0">
                <a:solidFill>
                  <a:schemeClr val="accent6"/>
                </a:solidFill>
              </a:rPr>
              <a:t>: 15360 MB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65789"/>
              </p:ext>
            </p:extLst>
          </p:nvPr>
        </p:nvGraphicFramePr>
        <p:xfrm>
          <a:off x="6090249" y="1456777"/>
          <a:ext cx="4753155" cy="1001376"/>
        </p:xfrm>
        <a:graphic>
          <a:graphicData uri="http://schemas.openxmlformats.org/drawingml/2006/table">
            <a:tbl>
              <a:tblPr firstCol="1">
                <a:tableStyleId>{E269D01E-BC32-4049-B463-5C60D7B0CCD2}</a:tableStyleId>
              </a:tblPr>
              <a:tblGrid>
                <a:gridCol w="4341329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11826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% 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найденных</a:t>
                      </a:r>
                      <a:r>
                        <a:rPr lang="ru-RU" sz="1400" b="0" u="none" strike="noStrike" kern="1200" baseline="0" dirty="0" smtClean="0">
                          <a:solidFill>
                            <a:schemeClr val="accent6"/>
                          </a:solidFill>
                          <a:effectLst/>
                        </a:rPr>
                        <a:t> совпадений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9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70694"/>
              </p:ext>
            </p:extLst>
          </p:nvPr>
        </p:nvGraphicFramePr>
        <p:xfrm>
          <a:off x="349532" y="1472074"/>
          <a:ext cx="4964340" cy="98608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964340">
                  <a:extLst>
                    <a:ext uri="{9D8B030D-6E8A-4147-A177-3AD203B41FA5}">
                      <a16:colId xmlns:a16="http://schemas.microsoft.com/office/drawing/2014/main" val="2988695507"/>
                    </a:ext>
                  </a:extLst>
                </a:gridCol>
              </a:tblGrid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72725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25 млн. параметров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1764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ONNX-стандарт для ускорения и оптимизации </a:t>
                      </a:r>
                      <a:r>
                        <a:rPr lang="ru-RU" sz="14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инференса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780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Non Maximum Suppression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5436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467"/>
              </p:ext>
            </p:extLst>
          </p:nvPr>
        </p:nvGraphicFramePr>
        <p:xfrm>
          <a:off x="352485" y="2969167"/>
          <a:ext cx="9265968" cy="2013096"/>
        </p:xfrm>
        <a:graphic>
          <a:graphicData uri="http://schemas.openxmlformats.org/drawingml/2006/table">
            <a:tbl>
              <a:tblPr firstRow="1" bandCol="1">
                <a:tableStyleId>{775DCB02-9BB8-47FD-8907-85C794F793BA}</a:tableStyleId>
              </a:tblPr>
              <a:tblGrid>
                <a:gridCol w="3431205">
                  <a:extLst>
                    <a:ext uri="{9D8B030D-6E8A-4147-A177-3AD203B41FA5}">
                      <a16:colId xmlns:a16="http://schemas.microsoft.com/office/drawing/2014/main" val="291364083"/>
                    </a:ext>
                  </a:extLst>
                </a:gridCol>
                <a:gridCol w="1401179">
                  <a:extLst>
                    <a:ext uri="{9D8B030D-6E8A-4147-A177-3AD203B41FA5}">
                      <a16:colId xmlns:a16="http://schemas.microsoft.com/office/drawing/2014/main" val="1805761"/>
                    </a:ext>
                  </a:extLst>
                </a:gridCol>
                <a:gridCol w="1369810">
                  <a:extLst>
                    <a:ext uri="{9D8B030D-6E8A-4147-A177-3AD203B41FA5}">
                      <a16:colId xmlns:a16="http://schemas.microsoft.com/office/drawing/2014/main" val="2053953455"/>
                    </a:ext>
                  </a:extLst>
                </a:gridCol>
                <a:gridCol w="892537">
                  <a:extLst>
                    <a:ext uri="{9D8B030D-6E8A-4147-A177-3AD203B41FA5}">
                      <a16:colId xmlns:a16="http://schemas.microsoft.com/office/drawing/2014/main" val="2893929640"/>
                    </a:ext>
                  </a:extLst>
                </a:gridCol>
                <a:gridCol w="1041408">
                  <a:extLst>
                    <a:ext uri="{9D8B030D-6E8A-4147-A177-3AD203B41FA5}">
                      <a16:colId xmlns:a16="http://schemas.microsoft.com/office/drawing/2014/main" val="2944432240"/>
                    </a:ext>
                  </a:extLst>
                </a:gridCol>
                <a:gridCol w="1129829">
                  <a:extLst>
                    <a:ext uri="{9D8B030D-6E8A-4147-A177-3AD203B41FA5}">
                      <a16:colId xmlns:a16="http://schemas.microsoft.com/office/drawing/2014/main" val="2243664551"/>
                    </a:ext>
                  </a:extLst>
                </a:gridCol>
              </a:tblGrid>
              <a:tr h="27953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GPU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CPU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8983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8067"/>
                  </a:ext>
                </a:extLst>
              </a:tr>
              <a:tr h="43661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Формат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web-</a:t>
                      </a:r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сервис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15591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Время обработки 1 снимка</a:t>
                      </a:r>
                      <a:r>
                        <a:rPr lang="ru-RU" sz="14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, </a:t>
                      </a:r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секунд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0,24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0,05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1,39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1,37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1,43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129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GFLOPs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48915"/>
                  </a:ext>
                </a:extLst>
              </a:tr>
            </a:tbl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5091387"/>
            <a:ext cx="6281026" cy="626746"/>
            <a:chOff x="1770059" y="1241688"/>
            <a:chExt cx="8169687" cy="1328511"/>
          </a:xfrm>
        </p:grpSpPr>
        <p:sp>
          <p:nvSpPr>
            <p:cNvPr id="3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в</a:t>
              </a:r>
              <a:r>
                <a:rPr lang="en-US" sz="1600" dirty="0">
                  <a:solidFill>
                    <a:srgbClr val="F92571"/>
                  </a:solidFill>
                </a:rPr>
                <a:t> google </a:t>
              </a:r>
              <a:r>
                <a:rPr lang="en-US" sz="1600" dirty="0" err="1">
                  <a:solidFill>
                    <a:srgbClr val="F92571"/>
                  </a:solidFill>
                </a:rPr>
                <a:t>colab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  <p:sp>
        <p:nvSpPr>
          <p:cNvPr id="4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71236" y="5747081"/>
            <a:ext cx="5272168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 Intel Xeon Processor (</a:t>
            </a:r>
            <a:r>
              <a:rPr lang="en-US" sz="1200" dirty="0" err="1">
                <a:solidFill>
                  <a:schemeClr val="accent6"/>
                </a:solidFill>
              </a:rPr>
              <a:t>Icelake</a:t>
            </a:r>
            <a:r>
              <a:rPr lang="en-US" sz="1200" dirty="0" smtClean="0">
                <a:solidFill>
                  <a:schemeClr val="accent6"/>
                </a:solidFill>
              </a:rPr>
              <a:t>)</a:t>
            </a:r>
            <a:r>
              <a:rPr lang="ru-RU" sz="1200" dirty="0" smtClean="0">
                <a:solidFill>
                  <a:schemeClr val="accent6"/>
                </a:solidFill>
              </a:rPr>
              <a:t> 4 ядра, 24 </a:t>
            </a:r>
            <a:r>
              <a:rPr lang="en-US" sz="1200" dirty="0" smtClean="0">
                <a:solidFill>
                  <a:schemeClr val="accent6"/>
                </a:solidFill>
              </a:rPr>
              <a:t>GB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RAM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431080" y="5143377"/>
            <a:ext cx="6281026" cy="574756"/>
            <a:chOff x="1770059" y="1241688"/>
            <a:chExt cx="8169687" cy="1328511"/>
          </a:xfrm>
        </p:grpSpPr>
        <p:sp>
          <p:nvSpPr>
            <p:cNvPr id="42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82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</a:t>
              </a:r>
              <a:r>
                <a:rPr lang="en-US" sz="1600" dirty="0" smtClean="0">
                  <a:solidFill>
                    <a:srgbClr val="F92571"/>
                  </a:solidFill>
                </a:rPr>
                <a:t>VM 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y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andex.cloud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65427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7_шэрница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21049" y="952482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12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1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691512" y="2904897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638" y="952482"/>
            <a:ext cx="5249097" cy="3493870"/>
            <a:chOff x="1029339" y="2693983"/>
            <a:chExt cx="6794662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6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9339" y="2693983"/>
              <a:ext cx="6794662" cy="4462905"/>
              <a:chOff x="1029339" y="2693983"/>
              <a:chExt cx="6794662" cy="4462905"/>
            </a:xfrm>
            <a:grpFill/>
          </p:grpSpPr>
          <p:sp>
            <p:nvSpPr>
              <p:cNvPr id="40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237110" y="2874276"/>
              <a:ext cx="3659863" cy="31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58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68" y="4886082"/>
            <a:ext cx="5235148" cy="1423277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/>
                </a:solidFill>
              </a:rPr>
              <a:t>Клиент (</a:t>
            </a:r>
            <a:r>
              <a:rPr lang="ru-RU" dirty="0" err="1">
                <a:solidFill>
                  <a:schemeClr val="accent6"/>
                </a:solidFill>
              </a:rPr>
              <a:t>Photo</a:t>
            </a:r>
            <a:r>
              <a:rPr lang="ru-RU" dirty="0">
                <a:solidFill>
                  <a:schemeClr val="accent6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Server</a:t>
            </a:r>
            <a:r>
              <a:rPr lang="ru-RU" dirty="0">
                <a:solidFill>
                  <a:schemeClr val="accent6"/>
                </a:solidFill>
              </a:rPr>
              <a:t>) </a:t>
            </a:r>
            <a:r>
              <a:rPr lang="en-US" dirty="0">
                <a:solidFill>
                  <a:schemeClr val="accent6"/>
                </a:solidFill>
              </a:rPr>
              <a:t> http://aerotoolkit.sytes.net:8001/ </a:t>
            </a:r>
            <a:r>
              <a:rPr lang="ru-RU" dirty="0" smtClean="0">
                <a:solidFill>
                  <a:schemeClr val="accent6"/>
                </a:solidFill>
              </a:rPr>
              <a:t>отвечает </a:t>
            </a:r>
            <a:r>
              <a:rPr lang="ru-RU" dirty="0">
                <a:solidFill>
                  <a:schemeClr val="accent6"/>
                </a:solidFill>
              </a:rPr>
              <a:t>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>
                <a:solidFill>
                  <a:schemeClr val="accent6"/>
                </a:solidFill>
              </a:rPr>
              <a:t>распознавания, и </a:t>
            </a:r>
            <a:r>
              <a:rPr lang="ru-RU" dirty="0">
                <a:solidFill>
                  <a:schemeClr val="accent6"/>
                </a:solidFill>
              </a:rPr>
              <a:t>отправки </a:t>
            </a:r>
            <a:r>
              <a:rPr lang="ru-RU" dirty="0" smtClean="0">
                <a:solidFill>
                  <a:schemeClr val="accent6"/>
                </a:solidFill>
              </a:rPr>
              <a:t>изображений. </a:t>
            </a:r>
            <a:r>
              <a:rPr lang="ru-RU" dirty="0">
                <a:solidFill>
                  <a:schemeClr val="accent6"/>
                </a:solidFill>
              </a:rPr>
              <a:t>Он автоматически получает </a:t>
            </a:r>
            <a:r>
              <a:rPr lang="ru-RU" dirty="0" err="1">
                <a:solidFill>
                  <a:schemeClr val="accent6"/>
                </a:solidFill>
              </a:rPr>
              <a:t>токены</a:t>
            </a:r>
            <a:r>
              <a:rPr lang="ru-RU" dirty="0">
                <a:solidFill>
                  <a:schemeClr val="accent6"/>
                </a:solidFill>
              </a:rPr>
              <a:t> доступа, кодирует данные </a:t>
            </a:r>
            <a:r>
              <a:rPr lang="ru-RU" dirty="0" smtClean="0">
                <a:solidFill>
                  <a:schemeClr val="accent6"/>
                </a:solidFill>
              </a:rPr>
              <a:t>и </a:t>
            </a:r>
            <a:r>
              <a:rPr lang="ru-RU" dirty="0">
                <a:solidFill>
                  <a:schemeClr val="accent6"/>
                </a:solidFill>
              </a:rPr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31064" y="4793551"/>
            <a:ext cx="5249098" cy="1762523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>
                <a:solidFill>
                  <a:schemeClr val="accent6"/>
                </a:solidFill>
              </a:rPr>
              <a:t>Сервер </a:t>
            </a:r>
            <a:r>
              <a:rPr lang="ru-RU" sz="1200" dirty="0" err="1" smtClean="0">
                <a:solidFill>
                  <a:schemeClr val="accent6"/>
                </a:solidFill>
              </a:rPr>
              <a:t>AeroToolKit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ru-RU" sz="1200" dirty="0" err="1" smtClean="0">
                <a:solidFill>
                  <a:schemeClr val="accent6"/>
                </a:solidFill>
              </a:rPr>
              <a:t>Backend</a:t>
            </a:r>
            <a:r>
              <a:rPr lang="ru-RU" sz="1200" dirty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http</a:t>
            </a:r>
            <a:r>
              <a:rPr lang="en-US" sz="1200" dirty="0">
                <a:solidFill>
                  <a:schemeClr val="accent6"/>
                </a:solidFill>
              </a:rPr>
              <a:t>://aerotoolkit.sytes.net:8000/ </a:t>
            </a:r>
            <a:r>
              <a:rPr lang="ru-RU" sz="1200" dirty="0" smtClean="0">
                <a:solidFill>
                  <a:schemeClr val="accent6"/>
                </a:solidFill>
              </a:rPr>
              <a:t>выполняет </a:t>
            </a:r>
            <a:r>
              <a:rPr lang="ru-RU" sz="1200" dirty="0">
                <a:solidFill>
                  <a:schemeClr val="accent6"/>
                </a:solidFill>
              </a:rPr>
              <a:t>ключевую обработку данных: принимает изображения от клиента, распознает </a:t>
            </a:r>
            <a:r>
              <a:rPr lang="ru-RU" sz="1200" dirty="0">
                <a:solidFill>
                  <a:schemeClr val="accent6"/>
                </a:solidFill>
              </a:rPr>
              <a:t>инструменты, сохраняет </a:t>
            </a:r>
            <a:r>
              <a:rPr lang="ru-RU" sz="1200" dirty="0">
                <a:solidFill>
                  <a:schemeClr val="accent6"/>
                </a:solidFill>
              </a:rPr>
              <a:t>результаты в базу данных </a:t>
            </a:r>
            <a:r>
              <a:rPr lang="ru-RU" sz="1200" dirty="0" err="1">
                <a:solidFill>
                  <a:schemeClr val="accent6"/>
                </a:solidFill>
              </a:rPr>
              <a:t>PostgreSQL</a:t>
            </a:r>
            <a:r>
              <a:rPr lang="ru-RU" sz="1200" dirty="0">
                <a:solidFill>
                  <a:schemeClr val="accent6"/>
                </a:solidFill>
              </a:rPr>
              <a:t>. Также обеспечивает </a:t>
            </a:r>
            <a:r>
              <a:rPr lang="ru-RU" sz="1200" dirty="0">
                <a:solidFill>
                  <a:schemeClr val="accent6"/>
                </a:solidFill>
              </a:rPr>
              <a:t>веб-интерфейс для просмотра результатов. Через асинхронные задачи (</a:t>
            </a:r>
            <a:r>
              <a:rPr lang="ru-RU" sz="1200" dirty="0" err="1">
                <a:solidFill>
                  <a:schemeClr val="accent6"/>
                </a:solidFill>
              </a:rPr>
              <a:t>Celery</a:t>
            </a:r>
            <a:r>
              <a:rPr lang="ru-RU" sz="1200" dirty="0">
                <a:solidFill>
                  <a:schemeClr val="accent6"/>
                </a:solidFill>
              </a:rPr>
              <a:t> + </a:t>
            </a:r>
            <a:r>
              <a:rPr lang="ru-RU" sz="1200" dirty="0" err="1">
                <a:solidFill>
                  <a:schemeClr val="accent6"/>
                </a:solidFill>
              </a:rPr>
              <a:t>Redis</a:t>
            </a:r>
            <a:r>
              <a:rPr lang="ru-RU" sz="1200" dirty="0">
                <a:solidFill>
                  <a:schemeClr val="accent6"/>
                </a:solidFill>
              </a:rPr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4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Взаимодействие между моделью и пользователем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Архитектура решения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2" y="1038859"/>
            <a:ext cx="3408814" cy="4870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</a:rPr>
              <a:t>Взаимодействие между серверами организовано по кросс-серверной схеме, где каждый запрос проходит пять стадий: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проверка </a:t>
            </a:r>
            <a:r>
              <a:rPr lang="ru-RU" dirty="0">
                <a:solidFill>
                  <a:schemeClr val="tx1"/>
                </a:solidFill>
              </a:rPr>
              <a:t>подлинности </a:t>
            </a:r>
            <a:r>
              <a:rPr lang="ru-RU" dirty="0" smtClean="0">
                <a:solidFill>
                  <a:schemeClr val="tx1"/>
                </a:solidFill>
              </a:rPr>
              <a:t>пользователя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прием и </a:t>
            </a:r>
            <a:r>
              <a:rPr lang="ru-RU" dirty="0" err="1">
                <a:solidFill>
                  <a:schemeClr val="tx1"/>
                </a:solidFill>
              </a:rPr>
              <a:t>валидация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фото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фоновая обработка через </a:t>
            </a:r>
            <a:r>
              <a:rPr lang="ru-RU" dirty="0" err="1" smtClean="0">
                <a:solidFill>
                  <a:schemeClr val="tx1"/>
                </a:solidFill>
              </a:rPr>
              <a:t>Celery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распознавание инструментов </a:t>
            </a:r>
            <a:r>
              <a:rPr lang="ru-RU" dirty="0" err="1">
                <a:solidFill>
                  <a:schemeClr val="tx1"/>
                </a:solidFill>
              </a:rPr>
              <a:t>нейросетью</a:t>
            </a:r>
            <a:r>
              <a:rPr lang="ru-RU" dirty="0">
                <a:solidFill>
                  <a:schemeClr val="tx1"/>
                </a:solidFill>
              </a:rPr>
              <a:t> YOLO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запись данных в </a:t>
            </a:r>
            <a:r>
              <a:rPr lang="ru-RU" dirty="0" err="1">
                <a:solidFill>
                  <a:schemeClr val="tx1"/>
                </a:solidFill>
              </a:rPr>
              <a:t>PostgreSQL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7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Скорость работы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6" name="Заголовок 2"/>
          <p:cNvSpPr txBox="1">
            <a:spLocks/>
          </p:cNvSpPr>
          <p:nvPr/>
        </p:nvSpPr>
        <p:spPr>
          <a:xfrm>
            <a:off x="2639683" y="4886543"/>
            <a:ext cx="6875252" cy="4932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1600" b="0" dirty="0" smtClean="0">
                <a:solidFill>
                  <a:schemeClr val="accent6"/>
                </a:solidFill>
              </a:rPr>
              <a:t>Скорость обработки одной фотографии на виртуальной машине </a:t>
            </a:r>
            <a:r>
              <a:rPr lang="en-US" sz="1600" b="0" dirty="0" err="1" smtClean="0">
                <a:solidFill>
                  <a:schemeClr val="accent6"/>
                </a:solidFill>
              </a:rPr>
              <a:t>yandex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r>
              <a:rPr lang="en-US" sz="1600" b="0" dirty="0" smtClean="0">
                <a:solidFill>
                  <a:schemeClr val="accent6"/>
                </a:solidFill>
              </a:rPr>
              <a:t>cloud</a:t>
            </a:r>
            <a:r>
              <a:rPr lang="ru-RU" sz="1600" b="0" dirty="0" smtClean="0">
                <a:solidFill>
                  <a:schemeClr val="accent6"/>
                </a:solidFill>
              </a:rPr>
              <a:t> на </a:t>
            </a:r>
            <a:r>
              <a:rPr lang="en-US" sz="1600" b="0" dirty="0">
                <a:solidFill>
                  <a:schemeClr val="accent6"/>
                </a:solidFill>
              </a:rPr>
              <a:t>Intel Xeon Processor (</a:t>
            </a:r>
            <a:r>
              <a:rPr lang="en-US" sz="1600" b="0" dirty="0" err="1">
                <a:solidFill>
                  <a:schemeClr val="accent6"/>
                </a:solidFill>
              </a:rPr>
              <a:t>Icelake</a:t>
            </a:r>
            <a:r>
              <a:rPr lang="en-US" sz="1600" b="0" dirty="0">
                <a:solidFill>
                  <a:schemeClr val="accent6"/>
                </a:solidFill>
              </a:rPr>
              <a:t>) 4 </a:t>
            </a:r>
            <a:r>
              <a:rPr lang="ru-RU" sz="1600" b="0" dirty="0">
                <a:solidFill>
                  <a:schemeClr val="accent6"/>
                </a:solidFill>
              </a:rPr>
              <a:t>ядра, 24 </a:t>
            </a:r>
            <a:r>
              <a:rPr lang="en-US" sz="1600" b="0" dirty="0">
                <a:solidFill>
                  <a:schemeClr val="accent6"/>
                </a:solidFill>
              </a:rPr>
              <a:t>GB RAM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endParaRPr lang="ru-RU" sz="1600" b="0" dirty="0">
              <a:solidFill>
                <a:schemeClr val="accent6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3621"/>
              </p:ext>
            </p:extLst>
          </p:nvPr>
        </p:nvGraphicFramePr>
        <p:xfrm>
          <a:off x="3722659" y="5512274"/>
          <a:ext cx="3769024" cy="1143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1090">
                  <a:extLst>
                    <a:ext uri="{9D8B030D-6E8A-4147-A177-3AD203B41FA5}">
                      <a16:colId xmlns:a16="http://schemas.microsoft.com/office/drawing/2014/main" val="2463266925"/>
                    </a:ext>
                  </a:extLst>
                </a:gridCol>
                <a:gridCol w="1167934">
                  <a:extLst>
                    <a:ext uri="{9D8B030D-6E8A-4147-A177-3AD203B41FA5}">
                      <a16:colId xmlns:a16="http://schemas.microsoft.com/office/drawing/2014/main" val="3548007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Загрузка на </a:t>
                      </a: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Photo Server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0.009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911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Подготовка и отправка в очередь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0.066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1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Передача в </a:t>
                      </a: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Backend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0.347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74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Создание записи в БД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0.256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YOLO </a:t>
                      </a:r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распознавание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1.098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2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ОБЩЕЕ ВРЕМЯ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~1.776 секунд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18583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2" y="1022589"/>
            <a:ext cx="5481925" cy="38289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86" y="1022589"/>
            <a:ext cx="5426520" cy="37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5258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Сквозной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процесс обработки данных: от момента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загрузки до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фиксации результатов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в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базе данных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b="1" dirty="0" smtClean="0">
                <a:solidFill>
                  <a:srgbClr val="0F1115"/>
                </a:solidFill>
                <a:latin typeface="quote-cjk-patch"/>
              </a:rPr>
              <a:t>Настройка параметров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распознавания</a:t>
            </a:r>
            <a:r>
              <a:rPr lang="ru-RU" sz="1400" b="1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(ожидаемое количество инструментов и уровень уверенности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модели)</a:t>
            </a:r>
          </a:p>
          <a:p>
            <a:pPr marL="0" indent="0">
              <a:buNone/>
            </a:pP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Модель работает </a:t>
            </a:r>
            <a:r>
              <a:rPr lang="ru-RU" sz="1400" b="1" dirty="0">
                <a:solidFill>
                  <a:srgbClr val="0F1115"/>
                </a:solidFill>
                <a:latin typeface="quote-cjk-patch"/>
              </a:rPr>
              <a:t>исключительно на CPU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не требует специализированного GPU-оборудования. 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b="1" dirty="0" smtClean="0">
                <a:solidFill>
                  <a:srgbClr val="0F1115"/>
                </a:solidFill>
                <a:latin typeface="quote-cjk-patch"/>
              </a:rPr>
              <a:t>Параллельная обработка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множества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изображений благодаря асинхронной архитектуре на базе </a:t>
            </a:r>
            <a:r>
              <a:rPr lang="ru-RU" sz="14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Redis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Гибкие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возможности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развертывания благодаря установке через </a:t>
            </a:r>
            <a:r>
              <a:rPr lang="ru-RU" sz="1400" b="1" dirty="0" err="1" smtClean="0">
                <a:solidFill>
                  <a:srgbClr val="0F1115"/>
                </a:solidFill>
                <a:latin typeface="quote-cjk-patch"/>
              </a:rPr>
              <a:t>Docker</a:t>
            </a:r>
            <a:endParaRPr lang="en-US" sz="1400" b="1" dirty="0" smtClean="0">
              <a:solidFill>
                <a:srgbClr val="0F1115"/>
              </a:solidFill>
              <a:latin typeface="quote-cjk-patch"/>
            </a:endParaRPr>
          </a:p>
          <a:p>
            <a:endParaRPr lang="en-US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Передача параметров распознавания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и фотографий через </a:t>
            </a:r>
            <a:r>
              <a:rPr lang="en-US" sz="1400" b="1" dirty="0" smtClean="0">
                <a:solidFill>
                  <a:srgbClr val="0F1115"/>
                </a:solidFill>
                <a:latin typeface="quote-cjk-patch"/>
              </a:rPr>
              <a:t>API</a:t>
            </a:r>
            <a:endParaRPr lang="ru-RU" sz="1400" b="1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Полный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набор инструментов для мониторинга 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анализа (веб-интерфейс, API-документация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Swagger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/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Redoc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для интеграции с внешними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системами).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122" name="Рисунок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3" y="1800678"/>
            <a:ext cx="4486535" cy="742918"/>
          </a:xfrm>
          <a:prstGeom prst="rect">
            <a:avLst/>
          </a:prstGeom>
        </p:spPr>
      </p:pic>
      <p:pic>
        <p:nvPicPr>
          <p:cNvPr id="125" name="Рисунок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53" y="5410310"/>
            <a:ext cx="1872387" cy="1144114"/>
          </a:xfrm>
          <a:prstGeom prst="rect">
            <a:avLst/>
          </a:prstGeom>
        </p:spPr>
      </p:pic>
      <p:pic>
        <p:nvPicPr>
          <p:cNvPr id="126" name="Рисунок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085" y="5221914"/>
            <a:ext cx="1446895" cy="1303888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690" y="5221914"/>
            <a:ext cx="1388051" cy="1342788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990" y="1800678"/>
            <a:ext cx="3563700" cy="7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Создана модель на основе YOLOv8  со временем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инференса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0.05с на CPU на один кадр с возможностью промышленного развертывания через ONNX.</a:t>
            </a: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Архитектура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 четким разделением ответственности между клиентом и сервером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Впечатляющая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производительность — распознавание одного изображения занимает менее 2 секунд на стандартном CPU, при этом поддерживается параллельная обработка десятков файлов благодаря асинхронной очереди задач на базе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Redis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Независимость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 специализированного GPU-оборудования, что значительно снижает затраты на внедрение и эксплуатацию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олностью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открытый исходный код предоставляет полную прозрачность и возможность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кастомизации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К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россплатформенность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Docker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-контейнеризации позволяет развертывание в любой среде — от облачной инфраструктуры до локальных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серверов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Особого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внимания заслуживает возможность </a:t>
            </a:r>
            <a:r>
              <a:rPr lang="ru-RU" sz="1600" b="1" dirty="0">
                <a:solidFill>
                  <a:srgbClr val="0F1115"/>
                </a:solidFill>
                <a:latin typeface="quote-cjk-patch"/>
              </a:rPr>
              <a:t>тонкой настройки параметров распознавания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— пользователи могут задавать ожидаемое количество инструментов и требуемый уровень уверенности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модели.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Разработанная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система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представляет собой законченное решение для автоматизации учета инструментов, сочетающее в себе современные технологии компьютерного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зрения.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Проект успешно демонстрирует, как сложные ML-модели </a:t>
            </a:r>
            <a:r>
              <a:rPr lang="ru-RU" sz="1600" b="1" dirty="0">
                <a:solidFill>
                  <a:srgbClr val="0F1115"/>
                </a:solidFill>
                <a:latin typeface="quote-cjk-patch"/>
              </a:rPr>
              <a:t>могут быть эффективно интегрированы в производственные процессы без необходимости дорогостоящего аппаратного обеспечения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Пятиэтапный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пайплайн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обработки данных — от аутентификации до финального сохранения результатов — обеспечивает четкую организацию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рабочих процессов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и предсказуемость работы системы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Практическая ценность решения подтверждается его готовностью к промышленному использованию: полный набор документации, включая API-спецификации, подробные инструкции по развертыванию и эксплуатации, а также модульная архитектура, позволяющая легко адаптировать систему под конкретные бизнес-требования.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Открытая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лицензия и прозрачная кодовая база создают прочную основу для дальнейшего развития проекта сообществом разработчиков.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не только решает актуальную задачу автоматизации учета инструментов, но и служит убедительным примером того, как современные AI-технологии могут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стать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доступными для широкого круга организаций.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43463" y="1507652"/>
            <a:ext cx="103603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Масштабирование </a:t>
            </a:r>
            <a:endParaRPr lang="en-US" sz="1600" dirty="0" smtClean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endParaRPr lang="en-US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Нагрузочное тестирование </a:t>
            </a:r>
          </a:p>
          <a:p>
            <a:pPr marL="228600" indent="-228600">
              <a:buAutoNum type="arabicPeriod"/>
            </a:pP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Создание отдельной модели для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детекции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 сложных для распознавания инструментов (отверток)</a:t>
            </a: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4. Интеграция с системами заказчика.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3" y="4033822"/>
            <a:ext cx="310558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1474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4109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</a:t>
            </a:r>
            <a:r>
              <a:rPr lang="ru-RU" dirty="0" smtClean="0"/>
              <a:t>но и </a:t>
            </a:r>
            <a:r>
              <a:rPr lang="ru-RU" dirty="0" smtClean="0"/>
              <a:t>позволит </a:t>
            </a:r>
            <a:r>
              <a:rPr lang="ru-RU" dirty="0" smtClean="0"/>
              <a:t>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535970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4044" y="442973"/>
            <a:ext cx="4993034" cy="368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8755">
              <a:lnSpc>
                <a:spcPct val="90000"/>
              </a:lnSpc>
              <a:spcBef>
                <a:spcPct val="0"/>
              </a:spcBef>
            </a:pPr>
            <a:r>
              <a:rPr lang="ru-RU" sz="1997" b="1" dirty="0">
                <a:solidFill>
                  <a:schemeClr val="accent6"/>
                </a:solidFill>
                <a:ea typeface="+mj-ea"/>
                <a:cs typeface="Amatic SC" panose="00000500000000000000" pitchFamily="2" charset="-79"/>
              </a:rPr>
              <a:t>Подготовка данных с изображениями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11172</TotalTime>
  <Words>1344</Words>
  <Application>Microsoft Office PowerPoint</Application>
  <PresentationFormat>Широкоэкранный</PresentationFormat>
  <Paragraphs>287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Amatic SC</vt:lpstr>
      <vt:lpstr>Arial</vt:lpstr>
      <vt:lpstr>Calibri</vt:lpstr>
      <vt:lpstr>Lato Light</vt:lpstr>
      <vt:lpstr>Montserrat</vt:lpstr>
      <vt:lpstr>Poppins Light</vt:lpstr>
      <vt:lpstr>quote-cjk-patch</vt:lpstr>
      <vt:lpstr>Wingdings</vt:lpstr>
      <vt:lpstr>Для Академия инноваторов 16_9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Подбор архитектуры модели</vt:lpstr>
      <vt:lpstr>Результаты решений</vt:lpstr>
      <vt:lpstr>Результаты решений</vt:lpstr>
      <vt:lpstr>Взаимодействие между моделью и пользователем</vt:lpstr>
      <vt:lpstr>Архитектура решения web-приложения</vt:lpstr>
      <vt:lpstr>Скорость работы web-приложения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296</cp:revision>
  <dcterms:created xsi:type="dcterms:W3CDTF">2023-05-15T07:36:23Z</dcterms:created>
  <dcterms:modified xsi:type="dcterms:W3CDTF">2025-10-02T20:48:04Z</dcterms:modified>
</cp:coreProperties>
</file>